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6"/>
  </p:notesMasterIdLst>
  <p:sldIdLst>
    <p:sldId id="256" r:id="rId3"/>
    <p:sldId id="337" r:id="rId4"/>
    <p:sldId id="338" r:id="rId5"/>
    <p:sldId id="339" r:id="rId6"/>
    <p:sldId id="336" r:id="rId7"/>
    <p:sldId id="334" r:id="rId8"/>
    <p:sldId id="335" r:id="rId9"/>
    <p:sldId id="301" r:id="rId10"/>
    <p:sldId id="302" r:id="rId11"/>
    <p:sldId id="303" r:id="rId12"/>
    <p:sldId id="304" r:id="rId13"/>
    <p:sldId id="318" r:id="rId14"/>
    <p:sldId id="319" r:id="rId15"/>
    <p:sldId id="320" r:id="rId16"/>
    <p:sldId id="322" r:id="rId17"/>
    <p:sldId id="323" r:id="rId18"/>
    <p:sldId id="321" r:id="rId19"/>
    <p:sldId id="329" r:id="rId20"/>
    <p:sldId id="328" r:id="rId21"/>
    <p:sldId id="331" r:id="rId22"/>
    <p:sldId id="330" r:id="rId23"/>
    <p:sldId id="332" r:id="rId24"/>
    <p:sldId id="33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9CD7"/>
    <a:srgbClr val="235888"/>
    <a:srgbClr val="A6A6A6"/>
    <a:srgbClr val="7F7F7F"/>
    <a:srgbClr val="2AB7FF"/>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82780" autoAdjust="0"/>
  </p:normalViewPr>
  <p:slideViewPr>
    <p:cSldViewPr snapToGrid="0">
      <p:cViewPr>
        <p:scale>
          <a:sx n="66" d="100"/>
          <a:sy n="66" d="100"/>
        </p:scale>
        <p:origin x="1195" y="1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a:t>
            </a:r>
            <a:r>
              <a:rPr lang="en-US" sz="1200" kern="1200" baseline="0" dirty="0" err="1">
                <a:solidFill>
                  <a:schemeClr val="tx1"/>
                </a:solidFill>
                <a:effectLst/>
                <a:latin typeface="+mn-lt"/>
                <a:ea typeface="+mn-ea"/>
                <a:cs typeface="+mn-cs"/>
              </a:rPr>
              <a:t>dunction</a:t>
            </a:r>
            <a:r>
              <a:rPr lang="en-US" sz="1200" kern="1200" baseline="0" dirty="0">
                <a:solidFill>
                  <a:schemeClr val="tx1"/>
                </a:solidFill>
                <a:effectLst/>
                <a:latin typeface="+mn-lt"/>
                <a:ea typeface="+mn-ea"/>
                <a:cs typeface="+mn-cs"/>
              </a:rPr>
              <a:t>,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47160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8215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47364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98891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11832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40776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69987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316955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4/22/2017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msdn.microsoft.com/appserviceteam/2017/03/16/publishing-a-net-class-library-as-a-function-app/"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npmjs.com/package/azure-functions-cli"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2"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79180" y="2500452"/>
            <a:ext cx="9144000" cy="1564716"/>
          </a:xfrm>
        </p:spPr>
        <p:txBody>
          <a:bodyPr>
            <a:normAutofit/>
          </a:bodyPr>
          <a:lstStyle/>
          <a:p>
            <a:pPr algn="l"/>
            <a:r>
              <a:rPr lang="en-US" dirty="0"/>
              <a:t>Azure Functions</a:t>
            </a:r>
            <a:br>
              <a:rPr lang="en-US" sz="4800" dirty="0"/>
            </a:br>
            <a:r>
              <a:rPr lang="en-US" sz="2800" dirty="0">
                <a:latin typeface="+mn-lt"/>
              </a:rPr>
              <a:t>#GlobalAzure2k17</a:t>
            </a:r>
            <a:endParaRPr lang="en-US" sz="2800" dirty="0"/>
          </a:p>
        </p:txBody>
      </p:sp>
      <p:sp>
        <p:nvSpPr>
          <p:cNvPr id="3" name="Subtitle 2"/>
          <p:cNvSpPr>
            <a:spLocks noGrp="1"/>
          </p:cNvSpPr>
          <p:nvPr>
            <p:ph type="subTitle" idx="1"/>
          </p:nvPr>
        </p:nvSpPr>
        <p:spPr>
          <a:xfrm>
            <a:off x="471824" y="5321175"/>
            <a:ext cx="9252030" cy="1111087"/>
          </a:xfrm>
        </p:spPr>
        <p:txBody>
          <a:bodyPr>
            <a:noAutofit/>
          </a:bodyPr>
          <a:lstStyle/>
          <a:p>
            <a:pPr algn="l">
              <a:lnSpc>
                <a:spcPct val="70000"/>
              </a:lnSpc>
            </a:pPr>
            <a:r>
              <a:rPr lang="en-US" sz="2000" dirty="0" err="1">
                <a:solidFill>
                  <a:schemeClr val="tx1"/>
                </a:solidFill>
              </a:rPr>
              <a:t>Panos</a:t>
            </a:r>
            <a:r>
              <a:rPr lang="en-US" sz="2000" dirty="0">
                <a:solidFill>
                  <a:schemeClr val="tx1"/>
                </a:solidFill>
              </a:rPr>
              <a:t> Tsilopoulos, full stack stuff @ </a:t>
            </a:r>
            <a:r>
              <a:rPr lang="en-US" sz="2000" dirty="0" err="1">
                <a:solidFill>
                  <a:schemeClr val="tx1"/>
                </a:solidFill>
              </a:rPr>
              <a:t>Pheron</a:t>
            </a:r>
            <a:r>
              <a:rPr lang="en-US" sz="2000" dirty="0">
                <a:solidFill>
                  <a:schemeClr val="tx1"/>
                </a:solidFill>
              </a:rPr>
              <a:t> Ltd.</a:t>
            </a:r>
          </a:p>
          <a:p>
            <a:pPr algn="l">
              <a:lnSpc>
                <a:spcPct val="70000"/>
              </a:lnSpc>
            </a:pPr>
            <a:r>
              <a:rPr lang="en-US" sz="2000" dirty="0">
                <a:solidFill>
                  <a:schemeClr val="tx1"/>
                </a:solidFill>
              </a:rPr>
              <a:t>Email: pan_tsilopoulos@outlook.com</a:t>
            </a:r>
          </a:p>
          <a:p>
            <a:pPr algn="l">
              <a:lnSpc>
                <a:spcPct val="70000"/>
              </a:lnSpc>
            </a:pPr>
            <a:r>
              <a:rPr lang="en-US" sz="2000" dirty="0">
                <a:solidFill>
                  <a:schemeClr val="tx1"/>
                </a:solidFill>
              </a:rPr>
              <a:t>Social media handle: @</a:t>
            </a:r>
            <a:r>
              <a:rPr lang="en-US" sz="2000" dirty="0" err="1">
                <a:solidFill>
                  <a:schemeClr val="tx1"/>
                </a:solidFill>
              </a:rPr>
              <a:t>tsilopoulos</a:t>
            </a:r>
            <a:endParaRPr lang="en-US" sz="2000" dirty="0">
              <a:solidFill>
                <a:schemeClr val="tx1"/>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28" name="Group 27"/>
          <p:cNvGrpSpPr/>
          <p:nvPr/>
        </p:nvGrpSpPr>
        <p:grpSpPr>
          <a:xfrm>
            <a:off x="7755418" y="1690688"/>
            <a:ext cx="2920079" cy="4100878"/>
            <a:chOff x="7483600" y="1380375"/>
            <a:chExt cx="2920079" cy="4100878"/>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24786"/>
              <a:chOff x="7483600" y="4037417"/>
              <a:chExt cx="2920079" cy="1424786"/>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Azure Storage</a:t>
                </a:r>
              </a:p>
            </p:txBody>
          </p:sp>
          <p:sp>
            <p:nvSpPr>
              <p:cNvPr id="37" name="Rectangle 36"/>
              <p:cNvSpPr/>
              <p:nvPr/>
            </p:nvSpPr>
            <p:spPr>
              <a:xfrm>
                <a:off x="9426699" y="4753588"/>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2"/>
          <p:cNvSpPr>
            <a:spLocks noGrp="1"/>
          </p:cNvSpPr>
          <p:nvPr>
            <p:ph idx="1"/>
          </p:nvPr>
        </p:nvSpPr>
        <p:spPr>
          <a:xfrm>
            <a:off x="838200" y="1825625"/>
            <a:ext cx="5729748" cy="4196402"/>
          </a:xfrm>
        </p:spPr>
        <p:txBody>
          <a:bodyPr>
            <a:normAutofit/>
          </a:bodyPr>
          <a:lstStyle/>
          <a:p>
            <a:pPr marL="685800" indent="-346075"/>
            <a:r>
              <a:rPr lang="en-US" dirty="0"/>
              <a:t>Timer-based processing</a:t>
            </a:r>
          </a:p>
          <a:p>
            <a:pPr marL="685800" indent="-346075"/>
            <a:r>
              <a:rPr lang="en-US" dirty="0"/>
              <a:t>Azure service event processing</a:t>
            </a:r>
          </a:p>
          <a:p>
            <a:pPr marL="685800" indent="-346075"/>
            <a:r>
              <a:rPr lang="en-US" dirty="0"/>
              <a:t>SaaS event processing </a:t>
            </a:r>
          </a:p>
          <a:p>
            <a:pPr marL="685800" indent="-346075"/>
            <a:r>
              <a:rPr lang="en-US" dirty="0"/>
              <a:t>Serverless web application architectures</a:t>
            </a:r>
          </a:p>
          <a:p>
            <a:pPr marL="685800" indent="-346075"/>
            <a:r>
              <a:rPr lang="en-US" dirty="0"/>
              <a:t>Serverless mobile </a:t>
            </a:r>
            <a:r>
              <a:rPr lang="en-US" dirty="0" err="1"/>
              <a:t>backends</a:t>
            </a:r>
            <a:endParaRPr lang="en-US" dirty="0"/>
          </a:p>
          <a:p>
            <a:pPr marL="685800" indent="-346075"/>
            <a:r>
              <a:rPr lang="en-US" dirty="0"/>
              <a:t>Real-time stream processing</a:t>
            </a:r>
          </a:p>
          <a:p>
            <a:pPr marL="685800" indent="-346075"/>
            <a:r>
              <a:rPr lang="en-US" dirty="0"/>
              <a:t>Real-time bot messaging</a:t>
            </a:r>
          </a:p>
        </p:txBody>
      </p:sp>
    </p:spTree>
    <p:extLst>
      <p:ext uri="{BB962C8B-B14F-4D97-AF65-F5344CB8AC3E}">
        <p14:creationId xmlns:p14="http://schemas.microsoft.com/office/powerpoint/2010/main" val="4075207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idx="1"/>
          </p:nvPr>
        </p:nvSpPr>
        <p:spPr>
          <a:xfrm>
            <a:off x="838200" y="1550322"/>
            <a:ext cx="5513440" cy="1635330"/>
          </a:xfrm>
        </p:spPr>
        <p:txBody>
          <a:bodyPr>
            <a:normAutofit/>
          </a:bodyPr>
          <a:lstStyle/>
          <a:p>
            <a:pPr marL="0" indent="0">
              <a:buNone/>
            </a:pPr>
            <a:r>
              <a:rPr lang="en-US" dirty="0"/>
              <a:t>Function App templates are categorized into general areas of Timer, Data Processing, and </a:t>
            </a:r>
            <a:r>
              <a:rPr lang="en-US" dirty="0" err="1"/>
              <a:t>Webhook</a:t>
            </a:r>
            <a:r>
              <a:rPr lang="en-US" dirty="0"/>
              <a:t> &amp; API</a:t>
            </a:r>
          </a:p>
          <a:p>
            <a:pPr marL="0" indent="0">
              <a:buNone/>
            </a:pPr>
            <a:endParaRPr lang="en-US" dirty="0"/>
          </a:p>
        </p:txBody>
      </p:sp>
      <p:pic>
        <p:nvPicPr>
          <p:cNvPr id="4" name="Picture 3"/>
          <p:cNvPicPr>
            <a:picLocks noChangeAspect="1"/>
          </p:cNvPicPr>
          <p:nvPr/>
        </p:nvPicPr>
        <p:blipFill>
          <a:blip r:embed="rId3"/>
          <a:stretch>
            <a:fillRect/>
          </a:stretch>
        </p:blipFill>
        <p:spPr>
          <a:xfrm>
            <a:off x="1233254" y="3359872"/>
            <a:ext cx="4723332" cy="2907151"/>
          </a:xfrm>
          <a:prstGeom prst="rect">
            <a:avLst/>
          </a:prstGeom>
        </p:spPr>
      </p:pic>
      <p:sp>
        <p:nvSpPr>
          <p:cNvPr id="5" name="Content Placeholder 2"/>
          <p:cNvSpPr txBox="1">
            <a:spLocks/>
          </p:cNvSpPr>
          <p:nvPr/>
        </p:nvSpPr>
        <p:spPr>
          <a:xfrm>
            <a:off x="6993193" y="1690688"/>
            <a:ext cx="4574458" cy="46806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7388" indent="-342900"/>
            <a:r>
              <a:rPr lang="en-US" dirty="0" err="1"/>
              <a:t>BlobTrigger</a:t>
            </a:r>
            <a:endParaRPr lang="en-US" dirty="0"/>
          </a:p>
          <a:p>
            <a:pPr marL="687388" indent="-342900"/>
            <a:r>
              <a:rPr lang="en-US" dirty="0" err="1"/>
              <a:t>EventHubTrigger</a:t>
            </a:r>
            <a:endParaRPr lang="en-US" dirty="0"/>
          </a:p>
          <a:p>
            <a:pPr marL="687388" indent="-342900"/>
            <a:r>
              <a:rPr lang="en-US" dirty="0"/>
              <a:t>Generic </a:t>
            </a:r>
            <a:r>
              <a:rPr lang="en-US" dirty="0" err="1"/>
              <a:t>webhook</a:t>
            </a:r>
            <a:endParaRPr lang="en-US" dirty="0"/>
          </a:p>
          <a:p>
            <a:pPr marL="687388" indent="-342900"/>
            <a:r>
              <a:rPr lang="en-US" dirty="0"/>
              <a:t>GitHub </a:t>
            </a:r>
            <a:r>
              <a:rPr lang="en-US" dirty="0" err="1"/>
              <a:t>webhook</a:t>
            </a:r>
            <a:endParaRPr lang="en-US" dirty="0"/>
          </a:p>
          <a:p>
            <a:pPr marL="687388" indent="-342900"/>
            <a:r>
              <a:rPr lang="en-US" dirty="0" err="1"/>
              <a:t>HTTPTrigger</a:t>
            </a:r>
            <a:endParaRPr lang="en-US" dirty="0"/>
          </a:p>
          <a:p>
            <a:pPr marL="687388" indent="-342900"/>
            <a:r>
              <a:rPr lang="en-US" dirty="0" err="1"/>
              <a:t>QueueTrigger</a:t>
            </a:r>
            <a:endParaRPr lang="en-US" dirty="0"/>
          </a:p>
          <a:p>
            <a:pPr marL="687388" indent="-342900"/>
            <a:r>
              <a:rPr lang="en-US" dirty="0" err="1"/>
              <a:t>ServiceBusQueueTrigger</a:t>
            </a:r>
            <a:endParaRPr lang="en-US" dirty="0"/>
          </a:p>
          <a:p>
            <a:pPr marL="687388" indent="-342900"/>
            <a:r>
              <a:rPr lang="en-US" dirty="0" err="1"/>
              <a:t>ServiceBusTopicTrigger</a:t>
            </a:r>
            <a:endParaRPr lang="en-US" dirty="0"/>
          </a:p>
          <a:p>
            <a:pPr marL="687388" indent="-342900"/>
            <a:r>
              <a:rPr lang="en-US" dirty="0" err="1"/>
              <a:t>TimerTrigger</a:t>
            </a:r>
            <a:endParaRPr lang="en-US" dirty="0"/>
          </a:p>
          <a:p>
            <a:pPr marL="687388" indent="-342900"/>
            <a:r>
              <a:rPr lang="en-US" dirty="0"/>
              <a:t>Blank &amp; Experimental</a:t>
            </a:r>
          </a:p>
        </p:txBody>
      </p:sp>
    </p:spTree>
    <p:extLst>
      <p:ext uri="{BB962C8B-B14F-4D97-AF65-F5344CB8AC3E}">
        <p14:creationId xmlns:p14="http://schemas.microsoft.com/office/powerpoint/2010/main" val="252188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1"/>
          </p:nvPr>
        </p:nvSpPr>
        <p:spPr>
          <a:xfrm>
            <a:off x="838199" y="1825625"/>
            <a:ext cx="10515601" cy="3670974"/>
          </a:xfrm>
        </p:spPr>
        <p:txBody>
          <a:bodyPr>
            <a:normAutofit/>
          </a:bodyPr>
          <a:lstStyle/>
          <a:p>
            <a:pPr marL="687388" indent="-342900"/>
            <a:r>
              <a:rPr lang="en-US" dirty="0"/>
              <a:t>Run at explicitly specified intervals, like every day at 2:00 am using CRON expressions, like “0 */5 * * * *“ (every 5 minutes)</a:t>
            </a:r>
          </a:p>
          <a:p>
            <a:pPr marL="687388" indent="-342900"/>
            <a:r>
              <a:rPr lang="en-US" dirty="0"/>
              <a:t>Can send information to other systems, but typically don’t “return” information, only write to logs</a:t>
            </a:r>
          </a:p>
          <a:p>
            <a:pPr marL="687388" indent="-342900"/>
            <a:r>
              <a:rPr lang="en-US" dirty="0"/>
              <a:t>Great for redundant cleanup and data management</a:t>
            </a:r>
          </a:p>
          <a:p>
            <a:pPr marL="687388" indent="-342900"/>
            <a:r>
              <a:rPr lang="en-US" dirty="0"/>
              <a:t>Great for checking state of services</a:t>
            </a:r>
          </a:p>
          <a:p>
            <a:pPr marL="687388" indent="-342900"/>
            <a:r>
              <a:rPr lang="en-US" dirty="0"/>
              <a:t>Can be combined with other functions</a:t>
            </a:r>
          </a:p>
          <a:p>
            <a:pPr marL="0" indent="0">
              <a:buNone/>
            </a:pPr>
            <a:endParaRPr lang="en-US" dirty="0"/>
          </a:p>
        </p:txBody>
      </p:sp>
    </p:spTree>
    <p:extLst>
      <p:ext uri="{BB962C8B-B14F-4D97-AF65-F5344CB8AC3E}">
        <p14:creationId xmlns:p14="http://schemas.microsoft.com/office/powerpoint/2010/main" val="87239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1"/>
          </p:nvPr>
        </p:nvSpPr>
        <p:spPr>
          <a:xfrm>
            <a:off x="838199" y="1825625"/>
            <a:ext cx="10515601" cy="3670974"/>
          </a:xfrm>
        </p:spPr>
        <p:txBody>
          <a:bodyPr>
            <a:normAutofit/>
          </a:bodyPr>
          <a:lstStyle/>
          <a:p>
            <a:pPr marL="687388" indent="-342900"/>
            <a:r>
              <a:rPr lang="en-US" dirty="0"/>
              <a:t>Run when triggered by a data event, such as an item being added to a queue or container</a:t>
            </a:r>
          </a:p>
          <a:p>
            <a:pPr marL="687388" indent="-342900"/>
            <a:r>
              <a:rPr lang="en-US" dirty="0"/>
              <a:t>Typically have in and out parameters</a:t>
            </a:r>
          </a:p>
          <a:p>
            <a:pPr marL="687388" indent="-342900"/>
            <a:r>
              <a:rPr lang="en-US" dirty="0"/>
              <a:t>Great for responding to CRUD events</a:t>
            </a:r>
          </a:p>
          <a:p>
            <a:pPr marL="687388" indent="-342900"/>
            <a:r>
              <a:rPr lang="en-US" dirty="0"/>
              <a:t>Great for performing CRUD events</a:t>
            </a:r>
          </a:p>
          <a:p>
            <a:pPr marL="687388" indent="-342900"/>
            <a:r>
              <a:rPr lang="en-US" dirty="0"/>
              <a:t>Great for moving content</a:t>
            </a:r>
          </a:p>
          <a:p>
            <a:pPr marL="687388" indent="-342900"/>
            <a:r>
              <a:rPr lang="en-US" dirty="0"/>
              <a:t>Access data across services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293" y="4163099"/>
            <a:ext cx="2238375" cy="1333500"/>
          </a:xfrm>
          <a:prstGeom prst="rect">
            <a:avLst/>
          </a:prstGeom>
        </p:spPr>
      </p:pic>
    </p:spTree>
    <p:extLst>
      <p:ext uri="{BB962C8B-B14F-4D97-AF65-F5344CB8AC3E}">
        <p14:creationId xmlns:p14="http://schemas.microsoft.com/office/powerpoint/2010/main" val="2442233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1"/>
          </p:nvPr>
        </p:nvSpPr>
        <p:spPr>
          <a:xfrm>
            <a:off x="838199" y="1825624"/>
            <a:ext cx="10394483" cy="4408027"/>
          </a:xfrm>
        </p:spPr>
        <p:txBody>
          <a:bodyPr>
            <a:normAutofit/>
          </a:bodyPr>
          <a:lstStyle/>
          <a:p>
            <a:pPr marL="687388" indent="-342900"/>
            <a:r>
              <a:rPr lang="en-US" dirty="0"/>
              <a:t>Triggered by events in other services, like GitHub, Team Foundation Services, Office 365, OneDrive, Microsoft PowerApps</a:t>
            </a:r>
          </a:p>
          <a:p>
            <a:pPr marL="687388" indent="-342900"/>
            <a:r>
              <a:rPr lang="en-US" dirty="0"/>
              <a:t>Takes in a request and sends back a response</a:t>
            </a:r>
          </a:p>
          <a:p>
            <a:pPr marL="687388" indent="-342900"/>
            <a:r>
              <a:rPr lang="en-US" dirty="0"/>
              <a:t>Often mimic Web API and legacy web services flows</a:t>
            </a:r>
          </a:p>
          <a:p>
            <a:pPr marL="687388" indent="-342900"/>
            <a:r>
              <a:rPr lang="en-US" dirty="0"/>
              <a:t>Typically need CORS settings managed</a:t>
            </a:r>
          </a:p>
          <a:p>
            <a:pPr marL="687388" indent="-342900"/>
            <a:r>
              <a:rPr lang="en-US" dirty="0"/>
              <a:t>Best for exposing functionality to other apps and services</a:t>
            </a:r>
          </a:p>
          <a:p>
            <a:pPr marL="687388" indent="-342900"/>
            <a:r>
              <a:rPr lang="en-US" dirty="0"/>
              <a:t>Great for building Logic Apps</a:t>
            </a:r>
          </a:p>
          <a:p>
            <a:pPr marL="0" indent="0">
              <a:buNone/>
            </a:pPr>
            <a:endParaRPr lang="en-US" dirty="0"/>
          </a:p>
        </p:txBody>
      </p:sp>
    </p:spTree>
    <p:extLst>
      <p:ext uri="{BB962C8B-B14F-4D97-AF65-F5344CB8AC3E}">
        <p14:creationId xmlns:p14="http://schemas.microsoft.com/office/powerpoint/2010/main" val="375412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21678" y="1825624"/>
            <a:ext cx="3500284" cy="3588774"/>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idx="1"/>
          </p:nvPr>
        </p:nvSpPr>
        <p:spPr>
          <a:xfrm>
            <a:off x="838199" y="1825624"/>
            <a:ext cx="6477001" cy="4408027"/>
          </a:xfrm>
        </p:spPr>
        <p:txBody>
          <a:bodyPr>
            <a:normAutofit/>
          </a:bodyPr>
          <a:lstStyle/>
          <a:p>
            <a:pPr marL="687388" indent="-342900"/>
            <a:r>
              <a:rPr lang="en-US" dirty="0"/>
              <a:t>A “Run” file that containing the function code</a:t>
            </a:r>
          </a:p>
          <a:p>
            <a:pPr marL="687388" indent="-342900"/>
            <a:r>
              <a:rPr lang="en-US" dirty="0"/>
              <a:t>A “Function” file containing all service and trigger bindings and parameters</a:t>
            </a:r>
          </a:p>
          <a:p>
            <a:pPr marL="687388" indent="-342900"/>
            <a:r>
              <a:rPr lang="en-US" dirty="0"/>
              <a:t>A “Project” file containing project assembly and NuGet package references</a:t>
            </a:r>
          </a:p>
          <a:p>
            <a:pPr marL="687388" indent="-342900"/>
            <a:r>
              <a:rPr lang="en-US" dirty="0"/>
              <a:t>App Service settings, such as connection strings and API keys</a:t>
            </a:r>
          </a:p>
          <a:p>
            <a:pPr marL="0" indent="0">
              <a:buNone/>
            </a:pPr>
            <a:endParaRPr lang="en-US" dirty="0"/>
          </a:p>
        </p:txBody>
      </p:sp>
      <p:sp>
        <p:nvSpPr>
          <p:cNvPr id="4" name="Rectangle 3"/>
          <p:cNvSpPr/>
          <p:nvPr/>
        </p:nvSpPr>
        <p:spPr>
          <a:xfrm>
            <a:off x="7994646" y="4174901"/>
            <a:ext cx="2358722" cy="85083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Core and Project references</a:t>
            </a:r>
          </a:p>
        </p:txBody>
      </p:sp>
      <p:sp>
        <p:nvSpPr>
          <p:cNvPr id="5" name="Rectangle 4"/>
          <p:cNvSpPr/>
          <p:nvPr/>
        </p:nvSpPr>
        <p:spPr>
          <a:xfrm>
            <a:off x="7994645" y="3030772"/>
            <a:ext cx="2358723" cy="850836"/>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Function configuration</a:t>
            </a:r>
          </a:p>
        </p:txBody>
      </p:sp>
      <p:sp>
        <p:nvSpPr>
          <p:cNvPr id="6" name="Rectangle 5"/>
          <p:cNvSpPr/>
          <p:nvPr/>
        </p:nvSpPr>
        <p:spPr>
          <a:xfrm>
            <a:off x="7994645" y="2289844"/>
            <a:ext cx="2358722"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Executable code</a:t>
            </a:r>
          </a:p>
        </p:txBody>
      </p:sp>
    </p:spTree>
    <p:extLst>
      <p:ext uri="{BB962C8B-B14F-4D97-AF65-F5344CB8AC3E}">
        <p14:creationId xmlns:p14="http://schemas.microsoft.com/office/powerpoint/2010/main" val="170176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ext uri="{D42A27DB-BD31-4B8C-83A1-F6EECF244321}">
                <p14:modId xmlns:p14="http://schemas.microsoft.com/office/powerpoint/2010/main" val="3744151627"/>
              </p:ext>
            </p:extLst>
          </p:nvPr>
        </p:nvGraphicFramePr>
        <p:xfrm>
          <a:off x="874659" y="2625213"/>
          <a:ext cx="10160001" cy="3804552"/>
        </p:xfrm>
        <a:graphic>
          <a:graphicData uri="http://schemas.openxmlformats.org/drawingml/2006/table">
            <a:tbl>
              <a:tblPr firstRow="1" bandRow="1">
                <a:tableStyleId>{5C22544A-7EE6-4342-B048-85BDC9FD1C3A}</a:tableStyleId>
              </a:tblPr>
              <a:tblGrid>
                <a:gridCol w="3052332">
                  <a:extLst>
                    <a:ext uri="{9D8B030D-6E8A-4147-A177-3AD203B41FA5}">
                      <a16:colId xmlns:a16="http://schemas.microsoft.com/office/drawing/2014/main" val="1381631012"/>
                    </a:ext>
                  </a:extLst>
                </a:gridCol>
                <a:gridCol w="3418879">
                  <a:extLst>
                    <a:ext uri="{9D8B030D-6E8A-4147-A177-3AD203B41FA5}">
                      <a16:colId xmlns:a16="http://schemas.microsoft.com/office/drawing/2014/main" val="268957825"/>
                    </a:ext>
                  </a:extLst>
                </a:gridCol>
                <a:gridCol w="1139627">
                  <a:extLst>
                    <a:ext uri="{9D8B030D-6E8A-4147-A177-3AD203B41FA5}">
                      <a16:colId xmlns:a16="http://schemas.microsoft.com/office/drawing/2014/main" val="3697201972"/>
                    </a:ext>
                  </a:extLst>
                </a:gridCol>
                <a:gridCol w="1349557">
                  <a:extLst>
                    <a:ext uri="{9D8B030D-6E8A-4147-A177-3AD203B41FA5}">
                      <a16:colId xmlns:a16="http://schemas.microsoft.com/office/drawing/2014/main" val="1062125523"/>
                    </a:ext>
                  </a:extLst>
                </a:gridCol>
                <a:gridCol w="1199606">
                  <a:extLst>
                    <a:ext uri="{9D8B030D-6E8A-4147-A177-3AD203B41FA5}">
                      <a16:colId xmlns:a16="http://schemas.microsoft.com/office/drawing/2014/main" val="1149894302"/>
                    </a:ext>
                  </a:extLst>
                </a:gridCol>
              </a:tblGrid>
              <a:tr h="307587">
                <a:tc>
                  <a:txBody>
                    <a:bodyPr/>
                    <a:lstStyle/>
                    <a:p>
                      <a:r>
                        <a:rPr lang="en-US" sz="1600" dirty="0"/>
                        <a:t>Type</a:t>
                      </a:r>
                    </a:p>
                  </a:txBody>
                  <a:tcPr anchor="ctr"/>
                </a:tc>
                <a:tc>
                  <a:txBody>
                    <a:bodyPr/>
                    <a:lstStyle/>
                    <a:p>
                      <a:r>
                        <a:rPr lang="en-US" sz="1600"/>
                        <a:t>Service</a:t>
                      </a:r>
                    </a:p>
                  </a:txBody>
                  <a:tcPr anchor="ctr"/>
                </a:tc>
                <a:tc>
                  <a:txBody>
                    <a:bodyPr/>
                    <a:lstStyle/>
                    <a:p>
                      <a:pPr algn="ctr"/>
                      <a:r>
                        <a:rPr lang="en-US" sz="1600" dirty="0"/>
                        <a:t>Trigger</a:t>
                      </a:r>
                    </a:p>
                  </a:txBody>
                  <a:tcPr anchor="ctr"/>
                </a:tc>
                <a:tc>
                  <a:txBody>
                    <a:bodyPr/>
                    <a:lstStyle/>
                    <a:p>
                      <a:pPr algn="ctr"/>
                      <a:r>
                        <a:rPr lang="en-US" sz="1600"/>
                        <a:t>Input</a:t>
                      </a:r>
                    </a:p>
                  </a:txBody>
                  <a:tcPr anchor="ctr"/>
                </a:tc>
                <a:tc>
                  <a:txBody>
                    <a:bodyPr/>
                    <a:lstStyle/>
                    <a:p>
                      <a:pPr algn="ctr"/>
                      <a:r>
                        <a:rPr lang="en-US" sz="1600"/>
                        <a:t>Output</a:t>
                      </a:r>
                    </a:p>
                  </a:txBody>
                  <a:tcPr anchor="ctr"/>
                </a:tc>
                <a:extLst>
                  <a:ext uri="{0D108BD9-81ED-4DB2-BD59-A6C34878D82A}">
                    <a16:rowId xmlns:a16="http://schemas.microsoft.com/office/drawing/2014/main" val="2204649050"/>
                  </a:ext>
                </a:extLst>
              </a:tr>
              <a:tr h="307587">
                <a:tc>
                  <a:txBody>
                    <a:bodyPr/>
                    <a:lstStyle/>
                    <a:p>
                      <a:r>
                        <a:rPr lang="en-US" sz="1600" dirty="0"/>
                        <a:t>Schedule</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4239000174"/>
                  </a:ext>
                </a:extLst>
              </a:tr>
              <a:tr h="448218">
                <a:tc>
                  <a:txBody>
                    <a:bodyPr/>
                    <a:lstStyle/>
                    <a:p>
                      <a:r>
                        <a:rPr lang="en-US" sz="1600" dirty="0"/>
                        <a:t>HTTP (REST or </a:t>
                      </a:r>
                      <a:r>
                        <a:rPr lang="en-US" sz="1600" dirty="0" err="1"/>
                        <a:t>webhook</a:t>
                      </a:r>
                      <a:r>
                        <a:rPr lang="en-US" sz="1600" dirty="0"/>
                        <a:t>)</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a:t>✔*</a:t>
                      </a:r>
                    </a:p>
                  </a:txBody>
                  <a:tcPr anchor="ctr"/>
                </a:tc>
                <a:extLst>
                  <a:ext uri="{0D108BD9-81ED-4DB2-BD59-A6C34878D82A}">
                    <a16:rowId xmlns:a16="http://schemas.microsoft.com/office/drawing/2014/main" val="900705094"/>
                  </a:ext>
                </a:extLst>
              </a:tr>
              <a:tr h="307587">
                <a:tc>
                  <a:txBody>
                    <a:bodyPr/>
                    <a:lstStyle/>
                    <a:p>
                      <a:r>
                        <a:rPr lang="en-US" sz="1600"/>
                        <a:t>Blob Storage</a:t>
                      </a:r>
                    </a:p>
                  </a:txBody>
                  <a:tcPr anchor="ctr"/>
                </a:tc>
                <a:tc>
                  <a:txBody>
                    <a:bodyPr/>
                    <a:lstStyle/>
                    <a:p>
                      <a:r>
                        <a:rPr lang="en-US" sz="1600" dirty="0"/>
                        <a:t>Azure Storage</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671749842"/>
                  </a:ext>
                </a:extLst>
              </a:tr>
              <a:tr h="307587">
                <a:tc>
                  <a:txBody>
                    <a:bodyPr/>
                    <a:lstStyle/>
                    <a:p>
                      <a:r>
                        <a:rPr lang="en-US" sz="1600"/>
                        <a:t>Events</a:t>
                      </a:r>
                    </a:p>
                  </a:txBody>
                  <a:tcPr anchor="ctr"/>
                </a:tc>
                <a:tc>
                  <a:txBody>
                    <a:bodyPr/>
                    <a:lstStyle/>
                    <a:p>
                      <a:r>
                        <a:rPr lang="en-US" sz="1600" dirty="0"/>
                        <a:t>Azure Event Hubs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468464882"/>
                  </a:ext>
                </a:extLst>
              </a:tr>
              <a:tr h="307587">
                <a:tc>
                  <a:txBody>
                    <a:bodyPr/>
                    <a:lstStyle/>
                    <a:p>
                      <a:r>
                        <a:rPr lang="en-US" sz="1600"/>
                        <a:t>Queues</a:t>
                      </a:r>
                    </a:p>
                  </a:txBody>
                  <a:tcPr anchor="ctr"/>
                </a:tc>
                <a:tc>
                  <a:txBody>
                    <a:bodyPr/>
                    <a:lstStyle/>
                    <a:p>
                      <a:r>
                        <a:rPr lang="en-US" sz="1600" dirty="0"/>
                        <a:t>Azure Storage</a:t>
                      </a:r>
                    </a:p>
                  </a:txBody>
                  <a:tcPr anchor="ctr"/>
                </a:tc>
                <a:tc>
                  <a:txBody>
                    <a:bodyPr/>
                    <a:lstStyle/>
                    <a:p>
                      <a:pPr algn="ctr"/>
                      <a:r>
                        <a:rPr lang="en-US" sz="160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3075698797"/>
                  </a:ext>
                </a:extLst>
              </a:tr>
              <a:tr h="307587">
                <a:tc>
                  <a:txBody>
                    <a:bodyPr/>
                    <a:lstStyle/>
                    <a:p>
                      <a:r>
                        <a:rPr lang="en-US" sz="1600"/>
                        <a:t>Tables</a:t>
                      </a:r>
                    </a:p>
                  </a:txBody>
                  <a:tcPr anchor="ctr"/>
                </a:tc>
                <a:tc>
                  <a:txBody>
                    <a:bodyPr/>
                    <a:lstStyle/>
                    <a:p>
                      <a:r>
                        <a:rPr lang="en-US" sz="1600" dirty="0"/>
                        <a:t>Azure Storage</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916531532"/>
                  </a:ext>
                </a:extLst>
              </a:tr>
              <a:tr h="448218">
                <a:tc>
                  <a:txBody>
                    <a:bodyPr/>
                    <a:lstStyle/>
                    <a:p>
                      <a:r>
                        <a:rPr lang="en-US" sz="1600"/>
                        <a:t>Tables</a:t>
                      </a:r>
                    </a:p>
                  </a:txBody>
                  <a:tcPr anchor="ctr"/>
                </a:tc>
                <a:tc>
                  <a:txBody>
                    <a:bodyPr/>
                    <a:lstStyle/>
                    <a:p>
                      <a:r>
                        <a:rPr lang="en-US" sz="1600"/>
                        <a:t>Azure Mobile Apps</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2601799188"/>
                  </a:ext>
                </a:extLst>
              </a:tr>
              <a:tr h="448218">
                <a:tc>
                  <a:txBody>
                    <a:bodyPr/>
                    <a:lstStyle/>
                    <a:p>
                      <a:r>
                        <a:rPr lang="en-US" sz="1600"/>
                        <a:t>No-SQL DB</a:t>
                      </a:r>
                    </a:p>
                  </a:txBody>
                  <a:tcPr anchor="ctr"/>
                </a:tc>
                <a:tc>
                  <a:txBody>
                    <a:bodyPr/>
                    <a:lstStyle/>
                    <a:p>
                      <a:r>
                        <a:rPr lang="en-US" sz="1600"/>
                        <a:t>Azure DocumentDB</a:t>
                      </a:r>
                    </a:p>
                  </a:txBody>
                  <a:tcPr anchor="ctr"/>
                </a:tc>
                <a:tc>
                  <a:txBody>
                    <a:bodyPr/>
                    <a:lstStyle/>
                    <a:p>
                      <a:pPr algn="ctr"/>
                      <a:endParaRPr lang="en-US" sz="160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761236402"/>
                  </a:ext>
                </a:extLst>
              </a:tr>
              <a:tr h="448218">
                <a:tc>
                  <a:txBody>
                    <a:bodyPr/>
                    <a:lstStyle/>
                    <a:p>
                      <a:r>
                        <a:rPr lang="en-US" sz="1600"/>
                        <a:t>Push Notifications</a:t>
                      </a:r>
                    </a:p>
                  </a:txBody>
                  <a:tcPr anchor="ctr"/>
                </a:tc>
                <a:tc>
                  <a:txBody>
                    <a:bodyPr/>
                    <a:lstStyle/>
                    <a:p>
                      <a:r>
                        <a:rPr lang="en-US" sz="1600"/>
                        <a:t>Azure Notification Hubs</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1"/>
          </p:nvPr>
        </p:nvSpPr>
        <p:spPr>
          <a:xfrm>
            <a:off x="838199" y="1825625"/>
            <a:ext cx="10232923" cy="799588"/>
          </a:xfrm>
        </p:spPr>
        <p:txBody>
          <a:bodyPr>
            <a:normAutofit fontScale="92500" lnSpcReduction="10000"/>
          </a:bodyPr>
          <a:lstStyle/>
          <a:p>
            <a:pPr marL="0" indent="0">
              <a:buNone/>
            </a:pPr>
            <a:r>
              <a:rPr lang="en-US" dirty="0"/>
              <a:t>Bindings serve as the basis for all connections to and from a function. Many bindings can be “bi-directional” as well.</a:t>
            </a:r>
          </a:p>
        </p:txBody>
      </p:sp>
    </p:spTree>
    <p:extLst>
      <p:ext uri="{BB962C8B-B14F-4D97-AF65-F5344CB8AC3E}">
        <p14:creationId xmlns:p14="http://schemas.microsoft.com/office/powerpoint/2010/main" val="848951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idx="1"/>
          </p:nvPr>
        </p:nvSpPr>
        <p:spPr>
          <a:xfrm>
            <a:off x="838200" y="1825625"/>
            <a:ext cx="4677697" cy="4476852"/>
          </a:xfrm>
        </p:spPr>
        <p:txBody>
          <a:bodyPr>
            <a:normAutofit fontScale="92500"/>
          </a:bodyPr>
          <a:lstStyle/>
          <a:p>
            <a:pPr marL="687388" indent="-342900"/>
            <a:r>
              <a:rPr lang="en-US" dirty="0"/>
              <a:t>Command-line tools</a:t>
            </a:r>
          </a:p>
          <a:p>
            <a:pPr marL="687388" indent="-342900"/>
            <a:r>
              <a:rPr lang="en-US" dirty="0"/>
              <a:t>3</a:t>
            </a:r>
            <a:r>
              <a:rPr lang="en-US" baseline="30000" dirty="0"/>
              <a:t>rd</a:t>
            </a:r>
            <a:r>
              <a:rPr lang="en-US" dirty="0"/>
              <a:t> party products such as Postman and Swagger</a:t>
            </a:r>
          </a:p>
          <a:p>
            <a:pPr marL="687388" indent="-342900"/>
            <a:r>
              <a:rPr lang="en-US" dirty="0"/>
              <a:t>Direct web calls via </a:t>
            </a:r>
            <a:r>
              <a:rPr lang="en-US" dirty="0" err="1"/>
              <a:t>cURL</a:t>
            </a:r>
            <a:endParaRPr lang="en-US" dirty="0"/>
          </a:p>
          <a:p>
            <a:pPr marL="687388" indent="-342900"/>
            <a:r>
              <a:rPr lang="en-US" dirty="0"/>
              <a:t>Nested functions</a:t>
            </a:r>
          </a:p>
          <a:p>
            <a:pPr marL="687388" indent="-342900"/>
            <a:r>
              <a:rPr lang="en-US" dirty="0"/>
              <a:t>Microsoft Azure Storage Explorer</a:t>
            </a:r>
          </a:p>
          <a:p>
            <a:pPr marL="687388" indent="-342900"/>
            <a:r>
              <a:rPr lang="en-US" dirty="0"/>
              <a:t>Visual Studio Cloud Explorer</a:t>
            </a:r>
          </a:p>
          <a:p>
            <a:pPr marL="687388" indent="-342900"/>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6079339" y="1916830"/>
            <a:ext cx="5221693" cy="3608899"/>
          </a:xfrm>
          <a:prstGeom prst="rect">
            <a:avLst/>
          </a:prstGeom>
        </p:spPr>
      </p:pic>
    </p:spTree>
    <p:extLst>
      <p:ext uri="{BB962C8B-B14F-4D97-AF65-F5344CB8AC3E}">
        <p14:creationId xmlns:p14="http://schemas.microsoft.com/office/powerpoint/2010/main" val="1156989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dirty="0">
                <a:solidFill>
                  <a:schemeClr val="bg1"/>
                </a:solidFill>
              </a:rPr>
              <a:t>An intermediate scenario because nobody ever learned anything from “Hello </a:t>
            </a:r>
            <a:r>
              <a:rPr lang="en-US" sz="3200" dirty="0" err="1">
                <a:solidFill>
                  <a:schemeClr val="bg1"/>
                </a:solidFill>
              </a:rPr>
              <a:t>World”s</a:t>
            </a:r>
            <a:endParaRPr lang="en-US" sz="3200" kern="1200" dirty="0">
              <a:solidFill>
                <a:schemeClr val="bg1"/>
              </a:solidFill>
              <a:latin typeface="+mj-lt"/>
              <a:ea typeface="+mj-ea"/>
              <a:cs typeface="+mj-cs"/>
            </a:endParaRPr>
          </a:p>
        </p:txBody>
      </p:sp>
      <p:pic>
        <p:nvPicPr>
          <p:cNvPr id="7" name="Θέση περιεχομένου 6"/>
          <p:cNvPicPr>
            <a:picLocks noGrp="1" noChangeAspect="1"/>
          </p:cNvPicPr>
          <p:nvPr>
            <p:ph idx="1"/>
          </p:nvPr>
        </p:nvPicPr>
        <p:blipFill>
          <a:blip r:embed="rId2"/>
          <a:stretch>
            <a:fillRect/>
          </a:stretch>
        </p:blipFill>
        <p:spPr>
          <a:xfrm>
            <a:off x="556532" y="2873184"/>
            <a:ext cx="2288568" cy="2246768"/>
          </a:xfrm>
          <a:prstGeom prst="rect">
            <a:avLst/>
          </a:prstGeom>
        </p:spPr>
      </p:pic>
      <p:sp>
        <p:nvSpPr>
          <p:cNvPr id="8" name="TextBox 7"/>
          <p:cNvSpPr txBox="1"/>
          <p:nvPr/>
        </p:nvSpPr>
        <p:spPr>
          <a:xfrm>
            <a:off x="3199039" y="2873183"/>
            <a:ext cx="7958956" cy="2246769"/>
          </a:xfrm>
          <a:prstGeom prst="rect">
            <a:avLst/>
          </a:prstGeom>
          <a:noFill/>
        </p:spPr>
        <p:txBody>
          <a:bodyPr wrap="square" rtlCol="0">
            <a:spAutoFit/>
          </a:bodyPr>
          <a:lstStyle/>
          <a:p>
            <a:r>
              <a:rPr lang="en-US" sz="2000" dirty="0"/>
              <a:t>Use the Adult Content Flagging feature of Microsoft’s Cognitive Services Computer Vision API to separate “adult”</a:t>
            </a:r>
            <a:r>
              <a:rPr lang="el-GR" sz="2000" dirty="0"/>
              <a:t> ο</a:t>
            </a:r>
            <a:r>
              <a:rPr lang="en-US" sz="2000" dirty="0"/>
              <a:t>r “racy” content in a .jpeg file.</a:t>
            </a:r>
          </a:p>
          <a:p>
            <a:endParaRPr lang="en-US" sz="2000" dirty="0"/>
          </a:p>
          <a:p>
            <a:r>
              <a:rPr lang="en-US" sz="2000" dirty="0"/>
              <a:t>Disclaimer: we could use any other feature of the Computer Vision API but let’s be honest, it wouldn’t capture the audience’s imagination in quite the same fashion!</a:t>
            </a:r>
            <a:endParaRPr lang="el-GR" sz="2000" dirty="0"/>
          </a:p>
        </p:txBody>
      </p:sp>
    </p:spTree>
    <p:extLst>
      <p:ext uri="{BB962C8B-B14F-4D97-AF65-F5344CB8AC3E}">
        <p14:creationId xmlns:p14="http://schemas.microsoft.com/office/powerpoint/2010/main" val="326510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Θέση περιεχομένου 4"/>
          <p:cNvPicPr>
            <a:picLocks noGrp="1" noChangeAspect="1"/>
          </p:cNvPicPr>
          <p:nvPr>
            <p:ph idx="1"/>
          </p:nvPr>
        </p:nvPicPr>
        <p:blipFill>
          <a:blip r:embed="rId2"/>
          <a:stretch>
            <a:fillRect/>
          </a:stretch>
        </p:blipFill>
        <p:spPr>
          <a:xfrm>
            <a:off x="185195" y="1396589"/>
            <a:ext cx="11852475" cy="5461412"/>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Live Coding Session(?)</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357302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2155013" y="1675227"/>
            <a:ext cx="7881973"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An abstraction for software stacks evolution over the years</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56840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7649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0" y="1396588"/>
            <a:ext cx="12192000" cy="5461411"/>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 what about Production? My boss thinks it’s too expensive!</a:t>
            </a:r>
          </a:p>
        </p:txBody>
      </p:sp>
    </p:spTree>
    <p:extLst>
      <p:ext uri="{BB962C8B-B14F-4D97-AF65-F5344CB8AC3E}">
        <p14:creationId xmlns:p14="http://schemas.microsoft.com/office/powerpoint/2010/main" val="298124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Θέση περιεχομένου 4"/>
          <p:cNvPicPr>
            <a:picLocks noGrp="1" noChangeAspect="1"/>
          </p:cNvPicPr>
          <p:nvPr>
            <p:ph idx="1"/>
          </p:nvPr>
        </p:nvPicPr>
        <p:blipFill>
          <a:blip r:embed="rId2"/>
          <a:stretch>
            <a:fillRect/>
          </a:stretch>
        </p:blipFill>
        <p:spPr>
          <a:xfrm>
            <a:off x="5965593" y="1690688"/>
            <a:ext cx="6192268" cy="398090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2" name="Freeform: Shap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p:cNvSpPr>
            <a:spLocks noGrp="1"/>
          </p:cNvSpPr>
          <p:nvPr>
            <p:ph type="title"/>
          </p:nvPr>
        </p:nvSpPr>
        <p:spPr>
          <a:xfrm>
            <a:off x="838200" y="365126"/>
            <a:ext cx="5340605" cy="1146176"/>
          </a:xfrm>
        </p:spPr>
        <p:txBody>
          <a:bodyPr vert="horz" lIns="91440" tIns="45720" rIns="91440" bIns="45720" rtlCol="0" anchor="ctr">
            <a:normAutofit/>
          </a:bodyPr>
          <a:lstStyle/>
          <a:p>
            <a:pPr>
              <a:lnSpc>
                <a:spcPct val="80000"/>
              </a:lnSpc>
            </a:pPr>
            <a:r>
              <a:rPr lang="en-US" sz="4100" kern="1200" dirty="0">
                <a:solidFill>
                  <a:schemeClr val="tx1"/>
                </a:solidFill>
                <a:latin typeface="+mj-lt"/>
                <a:ea typeface="+mj-ea"/>
                <a:cs typeface="+mj-cs"/>
              </a:rPr>
              <a:t>Refs &amp; learning resources</a:t>
            </a:r>
          </a:p>
        </p:txBody>
      </p:sp>
      <p:sp>
        <p:nvSpPr>
          <p:cNvPr id="6" name="TextBox 5"/>
          <p:cNvSpPr txBox="1"/>
          <p:nvPr/>
        </p:nvSpPr>
        <p:spPr>
          <a:xfrm>
            <a:off x="-34137" y="1690688"/>
            <a:ext cx="4687160" cy="3639684"/>
          </a:xfrm>
          <a:prstGeom prst="rect">
            <a:avLst/>
          </a:prstGeom>
        </p:spPr>
        <p:txBody>
          <a:bodyPr vert="horz" lIns="91440" tIns="45720" rIns="91440" bIns="45720" rtlCol="0" anchor="ctr">
            <a:normAutofit/>
          </a:bodyPr>
          <a:lstStyle/>
          <a:p>
            <a:pPr>
              <a:lnSpc>
                <a:spcPct val="90000"/>
              </a:lnSpc>
            </a:pPr>
            <a:r>
              <a:rPr lang="en-US" sz="2000" dirty="0">
                <a:solidFill>
                  <a:schemeClr val="bg1"/>
                </a:solidFill>
              </a:rPr>
              <a:t>Dev references:</a:t>
            </a:r>
          </a:p>
          <a:p>
            <a:pPr>
              <a:lnSpc>
                <a:spcPct val="90000"/>
              </a:lnSpc>
            </a:pPr>
            <a:endParaRPr lang="en-US" sz="2000" dirty="0">
              <a:solidFill>
                <a:schemeClr val="bg1"/>
              </a:solidFill>
            </a:endParaRPr>
          </a:p>
          <a:p>
            <a:pPr>
              <a:lnSpc>
                <a:spcPct val="90000"/>
              </a:lnSpc>
            </a:pPr>
            <a:r>
              <a:rPr lang="en-US" sz="2000" dirty="0">
                <a:solidFill>
                  <a:schemeClr val="bg1"/>
                </a:solidFill>
              </a:rPr>
              <a:t>Functions in VS2017 =&gt; </a:t>
            </a:r>
            <a:r>
              <a:rPr lang="en-US" sz="2000" dirty="0">
                <a:solidFill>
                  <a:schemeClr val="bg1"/>
                </a:solidFill>
                <a:hlinkClick r:id="rId3"/>
              </a:rPr>
              <a:t>https://blogs.msdn.microsoft.com/appserviceteam/2017/03/16/publishing-a-net-class-library-as-a-function-app/</a:t>
            </a:r>
            <a:endParaRPr lang="en-US" sz="2000" dirty="0">
              <a:solidFill>
                <a:schemeClr val="bg1"/>
              </a:solidFill>
            </a:endParaRPr>
          </a:p>
          <a:p>
            <a:pPr>
              <a:lnSpc>
                <a:spcPct val="90000"/>
              </a:lnSpc>
            </a:pPr>
            <a:endParaRPr lang="en-US" sz="2000" dirty="0">
              <a:solidFill>
                <a:schemeClr val="bg1"/>
              </a:solidFill>
            </a:endParaRPr>
          </a:p>
          <a:p>
            <a:pPr>
              <a:lnSpc>
                <a:spcPct val="90000"/>
              </a:lnSpc>
            </a:pPr>
            <a:r>
              <a:rPr lang="en-US" sz="2000" dirty="0">
                <a:solidFill>
                  <a:schemeClr val="bg1"/>
                </a:solidFill>
              </a:rPr>
              <a:t>Functions CLI =&gt;</a:t>
            </a:r>
          </a:p>
          <a:p>
            <a:pPr>
              <a:lnSpc>
                <a:spcPct val="90000"/>
              </a:lnSpc>
            </a:pPr>
            <a:r>
              <a:rPr lang="en-US" sz="2000" dirty="0">
                <a:solidFill>
                  <a:schemeClr val="bg1"/>
                </a:solidFill>
                <a:hlinkClick r:id="rId4"/>
              </a:rPr>
              <a:t>https://www.npmjs.com/package/azure-functions-cli</a:t>
            </a:r>
            <a:endParaRPr lang="en-US" sz="2000" dirty="0">
              <a:solidFill>
                <a:schemeClr val="bg1"/>
              </a:solidFill>
            </a:endParaRPr>
          </a:p>
          <a:p>
            <a:pPr>
              <a:lnSpc>
                <a:spcPct val="90000"/>
              </a:lnSpc>
            </a:pPr>
            <a:endParaRPr lang="en-US" sz="2000" dirty="0">
              <a:solidFill>
                <a:schemeClr val="bg1"/>
              </a:solidFill>
            </a:endParaRPr>
          </a:p>
          <a:p>
            <a:pPr>
              <a:lnSpc>
                <a:spcPct val="90000"/>
              </a:lnSpc>
            </a:pPr>
            <a:endParaRPr lang="en-US" sz="2000" dirty="0">
              <a:solidFill>
                <a:schemeClr val="bg1"/>
              </a:solidFill>
            </a:endParaRPr>
          </a:p>
        </p:txBody>
      </p:sp>
    </p:spTree>
    <p:extLst>
      <p:ext uri="{BB962C8B-B14F-4D97-AF65-F5344CB8AC3E}">
        <p14:creationId xmlns:p14="http://schemas.microsoft.com/office/powerpoint/2010/main" val="261229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github"/>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1911048" y="1675227"/>
            <a:ext cx="8369904" cy="4394199"/>
          </a:xfrm>
          <a:prstGeom prst="rect">
            <a:avLst/>
          </a:prstGeom>
          <a:noFill/>
          <a:extLst>
            <a:ext uri="{909E8E84-426E-40DD-AFC4-6F175D3DCCD1}">
              <a14:hiddenFill xmlns:a14="http://schemas.microsoft.com/office/drawing/2010/main">
                <a:solidFill>
                  <a:srgbClr val="FFFFFF"/>
                </a:solidFill>
              </a14:hiddenFill>
            </a:ext>
          </a:extLst>
        </p:spPr>
      </p:pic>
      <p:sp>
        <p:nvSpPr>
          <p:cNvPr id="2" name="Τίτλος 1"/>
          <p:cNvSpPr>
            <a:spLocks noGrp="1"/>
          </p:cNvSpPr>
          <p:nvPr>
            <p:ph type="title"/>
          </p:nvPr>
        </p:nvSpPr>
        <p:spPr>
          <a:xfrm>
            <a:off x="0" y="643467"/>
            <a:ext cx="12192000" cy="744836"/>
          </a:xfrm>
        </p:spPr>
        <p:txBody>
          <a:bodyPr vert="horz" lIns="91440" tIns="45720" rIns="91440" bIns="45720" rtlCol="0" anchor="ctr">
            <a:normAutofit/>
          </a:bodyPr>
          <a:lstStyle/>
          <a:p>
            <a:pPr algn="ctr">
              <a:lnSpc>
                <a:spcPct val="70000"/>
              </a:lnSpc>
            </a:pPr>
            <a:r>
              <a:rPr lang="en-US" sz="3000" kern="1200" dirty="0">
                <a:solidFill>
                  <a:schemeClr val="bg1"/>
                </a:solidFill>
                <a:latin typeface="+mj-lt"/>
                <a:ea typeface="+mj-ea"/>
                <a:cs typeface="+mj-cs"/>
              </a:rPr>
              <a:t>https://github.com/ThessalonikiNet-MeetUp/globalazurebootcamp2017</a:t>
            </a:r>
          </a:p>
        </p:txBody>
      </p:sp>
    </p:spTree>
    <p:extLst>
      <p:ext uri="{BB962C8B-B14F-4D97-AF65-F5344CB8AC3E}">
        <p14:creationId xmlns:p14="http://schemas.microsoft.com/office/powerpoint/2010/main" val="2498236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2172608" y="1388303"/>
            <a:ext cx="7846783"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2000s</a:t>
            </a:r>
          </a:p>
        </p:txBody>
      </p:sp>
    </p:spTree>
    <p:extLst>
      <p:ext uri="{BB962C8B-B14F-4D97-AF65-F5344CB8AC3E}">
        <p14:creationId xmlns:p14="http://schemas.microsoft.com/office/powerpoint/2010/main" val="3461979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2190045" y="1675227"/>
            <a:ext cx="7811910"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2010s</a:t>
            </a:r>
          </a:p>
        </p:txBody>
      </p:sp>
    </p:spTree>
    <p:extLst>
      <p:ext uri="{BB962C8B-B14F-4D97-AF65-F5344CB8AC3E}">
        <p14:creationId xmlns:p14="http://schemas.microsoft.com/office/powerpoint/2010/main" val="2785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2190045" y="1675227"/>
            <a:ext cx="7811910"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Current cloud market offerings</a:t>
            </a:r>
          </a:p>
        </p:txBody>
      </p:sp>
    </p:spTree>
    <p:extLst>
      <p:ext uri="{BB962C8B-B14F-4D97-AF65-F5344CB8AC3E}">
        <p14:creationId xmlns:p14="http://schemas.microsoft.com/office/powerpoint/2010/main" val="260623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2137262" y="1675227"/>
            <a:ext cx="7917476"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 single function workflow</a:t>
            </a:r>
          </a:p>
        </p:txBody>
      </p:sp>
    </p:spTree>
    <p:extLst>
      <p:ext uri="{BB962C8B-B14F-4D97-AF65-F5344CB8AC3E}">
        <p14:creationId xmlns:p14="http://schemas.microsoft.com/office/powerpoint/2010/main" val="122325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Θέση περιεχομένου 3"/>
          <p:cNvPicPr>
            <a:picLocks noGrp="1" noChangeAspect="1"/>
          </p:cNvPicPr>
          <p:nvPr>
            <p:ph idx="1"/>
          </p:nvPr>
        </p:nvPicPr>
        <p:blipFill>
          <a:blip r:embed="rId2"/>
          <a:stretch>
            <a:fillRect/>
          </a:stretch>
        </p:blipFill>
        <p:spPr>
          <a:xfrm>
            <a:off x="556533" y="1675227"/>
            <a:ext cx="10427842" cy="4394199"/>
          </a:xfrm>
          <a:prstGeom prst="rect">
            <a:avLst/>
          </a:prstGeom>
        </p:spPr>
      </p:pic>
      <p:sp>
        <p:nvSpPr>
          <p:cNvPr id="2" name="Τίτλος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What an Azure “Function App” actually is</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35312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nvPicPr>
        <p:blipFill>
          <a:blip r:embed="rId3"/>
          <a:stretch>
            <a:fillRect/>
          </a:stretch>
        </p:blipFill>
        <p:spPr>
          <a:xfrm>
            <a:off x="6183088" y="2585131"/>
            <a:ext cx="5170711" cy="317998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5" name="Freeform: Shap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6"/>
            <a:ext cx="5340605" cy="1146176"/>
          </a:xfrm>
        </p:spPr>
        <p:txBody>
          <a:bodyPr>
            <a:normAutofit/>
          </a:bodyPr>
          <a:lstStyle/>
          <a:p>
            <a:r>
              <a:rPr lang="en-US" dirty="0"/>
              <a:t>Azure Functions</a:t>
            </a:r>
          </a:p>
        </p:txBody>
      </p:sp>
      <p:sp>
        <p:nvSpPr>
          <p:cNvPr id="3" name="Content Placeholder 2"/>
          <p:cNvSpPr>
            <a:spLocks noGrp="1"/>
          </p:cNvSpPr>
          <p:nvPr>
            <p:ph idx="1"/>
          </p:nvPr>
        </p:nvSpPr>
        <p:spPr>
          <a:xfrm>
            <a:off x="838200" y="2173288"/>
            <a:ext cx="3603171" cy="3639684"/>
          </a:xfrm>
        </p:spPr>
        <p:txBody>
          <a:bodyPr anchor="ctr">
            <a:normAutofit/>
          </a:bodyPr>
          <a:lstStyle/>
          <a:p>
            <a:pPr marL="0" indent="0">
              <a:buNone/>
            </a:pPr>
            <a:r>
              <a:rPr lang="en-US" sz="2000">
                <a:solidFill>
                  <a:schemeClr val="bg1"/>
                </a:solidFill>
              </a:rPr>
              <a:t>Create a “serverless” event-driven experience that extends the existing Azure App Service platform by building “nanoservices” that can scale based on demand</a:t>
            </a:r>
          </a:p>
          <a:p>
            <a:pPr marL="0" indent="0">
              <a:buNone/>
            </a:pPr>
            <a:endParaRPr lang="en-US" sz="2000">
              <a:solidFill>
                <a:schemeClr val="bg1"/>
              </a:solidFill>
            </a:endParaRPr>
          </a:p>
        </p:txBody>
      </p:sp>
    </p:spTree>
    <p:extLst>
      <p:ext uri="{BB962C8B-B14F-4D97-AF65-F5344CB8AC3E}">
        <p14:creationId xmlns:p14="http://schemas.microsoft.com/office/powerpoint/2010/main" val="271851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grpSp>
        <p:nvGrpSpPr>
          <p:cNvPr id="3" name="Group 2"/>
          <p:cNvGrpSpPr/>
          <p:nvPr/>
        </p:nvGrpSpPr>
        <p:grpSpPr>
          <a:xfrm>
            <a:off x="7019824" y="1779327"/>
            <a:ext cx="5172176" cy="3621518"/>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pic>
        <p:nvPicPr>
          <p:cNvPr id="6" name="Θέση περιεχομένου 5"/>
          <p:cNvPicPr>
            <a:picLocks noGrp="1" noChangeAspect="1"/>
          </p:cNvPicPr>
          <p:nvPr>
            <p:ph idx="1"/>
          </p:nvPr>
        </p:nvPicPr>
        <p:blipFill>
          <a:blip r:embed="rId5"/>
          <a:stretch>
            <a:fillRect/>
          </a:stretch>
        </p:blipFill>
        <p:spPr>
          <a:xfrm>
            <a:off x="0" y="1779327"/>
            <a:ext cx="7019824" cy="4105275"/>
          </a:xfrm>
          <a:prstGeom prst="rect">
            <a:avLst/>
          </a:prstGeom>
        </p:spPr>
      </p:pic>
    </p:spTree>
    <p:extLst>
      <p:ext uri="{BB962C8B-B14F-4D97-AF65-F5344CB8AC3E}">
        <p14:creationId xmlns:p14="http://schemas.microsoft.com/office/powerpoint/2010/main" val="307039628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8088</TotalTime>
  <Words>1524</Words>
  <Application>Microsoft Office PowerPoint</Application>
  <PresentationFormat>Ευρεία οθόνη</PresentationFormat>
  <Paragraphs>153</Paragraphs>
  <Slides>23</Slides>
  <Notes>11</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2</vt:i4>
      </vt:variant>
      <vt:variant>
        <vt:lpstr>Τίτλοι διαφανειών</vt:lpstr>
      </vt:variant>
      <vt:variant>
        <vt:i4>23</vt:i4>
      </vt:variant>
    </vt:vector>
  </HeadingPairs>
  <TitlesOfParts>
    <vt:vector size="33"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Azure Functions #GlobalAzure2k17</vt:lpstr>
      <vt:lpstr>An abstraction for software stacks evolution over the years</vt:lpstr>
      <vt:lpstr>2000s</vt:lpstr>
      <vt:lpstr>2010s</vt:lpstr>
      <vt:lpstr>Current cloud market offerings</vt:lpstr>
      <vt:lpstr>A single function workflow</vt:lpstr>
      <vt:lpstr>What an Azure “Function App” actually is</vt:lpstr>
      <vt:lpstr>Azure Functions</vt:lpstr>
      <vt:lpstr>Supported Languages and Tools</vt:lpstr>
      <vt:lpstr>Common Scenarios</vt:lpstr>
      <vt:lpstr>Function App Templates</vt:lpstr>
      <vt:lpstr>Timer Function Apps</vt:lpstr>
      <vt:lpstr>Data Processing Function Apps</vt:lpstr>
      <vt:lpstr>Webhook &amp; API Function Apps</vt:lpstr>
      <vt:lpstr>Anatomy of a Function</vt:lpstr>
      <vt:lpstr>Function Bindings</vt:lpstr>
      <vt:lpstr>Testing Functions</vt:lpstr>
      <vt:lpstr>An intermediate scenario because nobody ever learned anything from “Hello World”s</vt:lpstr>
      <vt:lpstr>Live Coding Session(?)</vt:lpstr>
      <vt:lpstr>Παρουσίαση του PowerPoint</vt:lpstr>
      <vt:lpstr>So what about Production? My boss thinks it’s too expensive!</vt:lpstr>
      <vt:lpstr>Refs &amp; learning resources</vt:lpstr>
      <vt:lpstr>https://github.com/ThessalonikiNet-MeetUp/globalazurebootcamp2017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dc:title>
  <dc:creator>scott@liquiddaffodil.com</dc:creator>
  <cp:lastModifiedBy>Panagiotis Tsilopoulos</cp:lastModifiedBy>
  <cp:revision>192</cp:revision>
  <dcterms:created xsi:type="dcterms:W3CDTF">2016-04-21T18:51:19Z</dcterms:created>
  <dcterms:modified xsi:type="dcterms:W3CDTF">2017-04-22T10:01:52Z</dcterms:modified>
</cp:coreProperties>
</file>